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65" r:id="rId3"/>
    <p:sldId id="263" r:id="rId4"/>
    <p:sldId id="270" r:id="rId5"/>
    <p:sldId id="282" r:id="rId6"/>
    <p:sldId id="283" r:id="rId7"/>
    <p:sldId id="290" r:id="rId8"/>
    <p:sldId id="292" r:id="rId9"/>
    <p:sldId id="289" r:id="rId10"/>
    <p:sldId id="291" r:id="rId11"/>
    <p:sldId id="293" r:id="rId12"/>
    <p:sldId id="294" r:id="rId1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83" autoAdjust="0"/>
    <p:restoredTop sz="94420" autoAdjust="0"/>
  </p:normalViewPr>
  <p:slideViewPr>
    <p:cSldViewPr>
      <p:cViewPr varScale="1">
        <p:scale>
          <a:sx n="38" d="100"/>
          <a:sy n="38" d="100"/>
        </p:scale>
        <p:origin x="-114" y="-1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media/image2.png>
</file>

<file path=ppt/media/image3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 bwMode="ltGray">
      <p:bgPr>
        <a:blipFill dpi="0" rotWithShape="0">
          <a:blip r:embed="rId2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 bwMode="black">
          <a:xfrm>
            <a:off x="609600" y="2667000"/>
            <a:ext cx="7772400" cy="990600"/>
          </a:xfrm>
          <a:effectLst>
            <a:outerShdw dist="53882" dir="2700000" algn="ctr" rotWithShape="0">
              <a:srgbClr val="000000"/>
            </a:outerShdw>
          </a:effectLst>
        </p:spPr>
        <p:txBody>
          <a:bodyPr/>
          <a:lstStyle>
            <a:lvl1pPr>
              <a:defRPr sz="4800" b="1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 bwMode="black">
          <a:xfrm>
            <a:off x="1295400" y="3962400"/>
            <a:ext cx="6400800" cy="685800"/>
          </a:xfrm>
        </p:spPr>
        <p:txBody>
          <a:bodyPr/>
          <a:lstStyle>
            <a:lvl1pPr marL="0" indent="0" algn="ctr">
              <a:buFontTx/>
              <a:buNone/>
              <a:defRPr sz="28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dt" sz="half" idx="2"/>
          </p:nvPr>
        </p:nvSpPr>
        <p:spPr bwMode="black"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 sz="quarter" idx="3"/>
          </p:nvPr>
        </p:nvSpPr>
        <p:spPr bwMode="black"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ldNum" sz="quarter" idx="4"/>
          </p:nvPr>
        </p:nvSpPr>
        <p:spPr bwMode="black"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5AF58FB8-0B07-4F89-A187-1A4639D32B9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FDBCBF5-DFF2-47BA-A718-6FB790B9DAC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B43BDF1-D7F5-4681-BC57-E432A26A015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3FBD69-F414-4FCC-A5C4-50E03B891B3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811FA1-F99A-4666-90A5-148406D14C4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95400"/>
            <a:ext cx="4038600" cy="48307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95400"/>
            <a:ext cx="4038600" cy="48307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E19203-AFE5-4DC1-99D1-EC8F6DD7798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76A135-D639-4FE9-9D02-D6BF5F63651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0C9BD82-1FC0-4CBB-AC77-7F431F3A84E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9CAFAA-C012-418E-8070-A4310DAAEC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F16C1D-52AB-4CCD-8D00-512D7C34BD4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187916-E62E-4CE3-A674-4B629EBCC52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792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71842" dir="2700000" algn="ctr" rotWithShape="0">
              <a:srgbClr val="000000">
                <a:alpha val="50000"/>
              </a:srgbClr>
            </a:outerShdw>
          </a:effec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95400"/>
            <a:ext cx="8229600" cy="4830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477000"/>
            <a:ext cx="21336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77000"/>
            <a:ext cx="28956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77000"/>
            <a:ext cx="21336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AFDBD64-11B3-43F1-BA34-FB2AE72C5622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Verdana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Verdana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Verdana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Verdana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Verdana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Verdana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Verdana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Verdan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accent2"/>
        </a:buClr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Font typeface="Arial" charset="0"/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2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u="sng" dirty="0" smtClean="0"/>
              <a:t>Sit where you can see me (the screen)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(log into </a:t>
            </a:r>
            <a:r>
              <a:rPr lang="en-US" smtClean="0"/>
              <a:t>wikispaces</a:t>
            </a:r>
            <a:r>
              <a:rPr lang="en-US" dirty="0" smtClean="0"/>
              <a:t> now please)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Even Odd Double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ym typeface="Wingdings" pitchFamily="2" charset="2"/>
              </a:rPr>
              <a:t>If you have an element in multiple places do it last</a:t>
            </a:r>
          </a:p>
          <a:p>
            <a:r>
              <a:rPr lang="en-US" dirty="0" smtClean="0">
                <a:sym typeface="Wingdings" pitchFamily="2" charset="2"/>
              </a:rPr>
              <a:t>C</a:t>
            </a:r>
            <a:r>
              <a:rPr lang="en-US" baseline="-25000" dirty="0" smtClean="0">
                <a:sym typeface="Wingdings" pitchFamily="2" charset="2"/>
              </a:rPr>
              <a:t>4</a:t>
            </a:r>
            <a:r>
              <a:rPr lang="en-US" dirty="0" smtClean="0">
                <a:sym typeface="Wingdings" pitchFamily="2" charset="2"/>
              </a:rPr>
              <a:t>H</a:t>
            </a:r>
            <a:r>
              <a:rPr lang="en-US" baseline="-25000" dirty="0" smtClean="0">
                <a:sym typeface="Wingdings" pitchFamily="2" charset="2"/>
              </a:rPr>
              <a:t>8</a:t>
            </a:r>
            <a:r>
              <a:rPr lang="en-US" dirty="0" smtClean="0">
                <a:sym typeface="Wingdings" pitchFamily="2" charset="2"/>
              </a:rPr>
              <a:t>S + O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  4CO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 + 4H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 + SO</a:t>
            </a:r>
            <a:r>
              <a:rPr lang="en-US" baseline="-25000" dirty="0" smtClean="0">
                <a:sym typeface="Wingdings" pitchFamily="2" charset="2"/>
              </a:rPr>
              <a:t>3</a:t>
            </a:r>
          </a:p>
          <a:p>
            <a:r>
              <a:rPr lang="en-US" dirty="0" smtClean="0">
                <a:sym typeface="Wingdings" pitchFamily="2" charset="2"/>
              </a:rPr>
              <a:t>If you end up with an odd number of something on one side and an even number on the other… double everything then start counting from where you were.</a:t>
            </a:r>
            <a:endParaRPr lang="en-US" baseline="-25000" dirty="0" smtClean="0"/>
          </a:p>
          <a:p>
            <a:r>
              <a:rPr lang="en-US" dirty="0" smtClean="0">
                <a:solidFill>
                  <a:srgbClr val="FF0000"/>
                </a:solidFill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C</a:t>
            </a:r>
            <a:r>
              <a:rPr lang="en-US" baseline="-25000" dirty="0" smtClean="0">
                <a:sym typeface="Wingdings" pitchFamily="2" charset="2"/>
              </a:rPr>
              <a:t>4</a:t>
            </a:r>
            <a:r>
              <a:rPr lang="en-US" dirty="0" smtClean="0">
                <a:sym typeface="Wingdings" pitchFamily="2" charset="2"/>
              </a:rPr>
              <a:t>H</a:t>
            </a:r>
            <a:r>
              <a:rPr lang="en-US" baseline="-25000" dirty="0" smtClean="0">
                <a:sym typeface="Wingdings" pitchFamily="2" charset="2"/>
              </a:rPr>
              <a:t>8</a:t>
            </a:r>
            <a:r>
              <a:rPr lang="en-US" dirty="0" smtClean="0">
                <a:sym typeface="Wingdings" pitchFamily="2" charset="2"/>
              </a:rPr>
              <a:t>S + </a:t>
            </a:r>
            <a:r>
              <a:rPr lang="en-US" dirty="0" smtClean="0">
                <a:solidFill>
                  <a:srgbClr val="00B0F0"/>
                </a:solidFill>
                <a:sym typeface="Wingdings" pitchFamily="2" charset="2"/>
              </a:rPr>
              <a:t>15</a:t>
            </a:r>
            <a:r>
              <a:rPr lang="en-US" dirty="0" smtClean="0">
                <a:sym typeface="Wingdings" pitchFamily="2" charset="2"/>
              </a:rPr>
              <a:t>O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  </a:t>
            </a:r>
            <a:r>
              <a:rPr lang="en-US" dirty="0" smtClean="0">
                <a:solidFill>
                  <a:srgbClr val="FF0000"/>
                </a:solidFill>
                <a:sym typeface="Wingdings" pitchFamily="2" charset="2"/>
              </a:rPr>
              <a:t>8</a:t>
            </a:r>
            <a:r>
              <a:rPr lang="en-US" dirty="0" smtClean="0">
                <a:sym typeface="Wingdings" pitchFamily="2" charset="2"/>
              </a:rPr>
              <a:t>CO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 + </a:t>
            </a:r>
            <a:r>
              <a:rPr lang="en-US" dirty="0" smtClean="0">
                <a:solidFill>
                  <a:srgbClr val="FF0000"/>
                </a:solidFill>
                <a:sym typeface="Wingdings" pitchFamily="2" charset="2"/>
              </a:rPr>
              <a:t>8</a:t>
            </a:r>
            <a:r>
              <a:rPr lang="en-US" dirty="0" smtClean="0">
                <a:sym typeface="Wingdings" pitchFamily="2" charset="2"/>
              </a:rPr>
              <a:t>H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 + </a:t>
            </a:r>
            <a:r>
              <a:rPr lang="en-US" dirty="0" smtClean="0">
                <a:solidFill>
                  <a:srgbClr val="FF0000"/>
                </a:solidFill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SO</a:t>
            </a:r>
            <a:r>
              <a:rPr lang="en-US" baseline="-25000" dirty="0" smtClean="0">
                <a:sym typeface="Wingdings" pitchFamily="2" charset="2"/>
              </a:rPr>
              <a:t>3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All tricks together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/>
          <a:lstStyle/>
          <a:p>
            <a:r>
              <a:rPr lang="en-US" dirty="0" smtClean="0"/>
              <a:t>C</a:t>
            </a:r>
            <a:r>
              <a:rPr lang="en-US" baseline="-25000" dirty="0" smtClean="0"/>
              <a:t>2</a:t>
            </a:r>
            <a:r>
              <a:rPr lang="en-US" dirty="0" smtClean="0"/>
              <a:t>H</a:t>
            </a:r>
            <a:r>
              <a:rPr lang="en-US" baseline="-25000" dirty="0" smtClean="0"/>
              <a:t>5</a:t>
            </a:r>
            <a:r>
              <a:rPr lang="en-US" dirty="0" smtClean="0"/>
              <a:t>N + O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 CO + H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 + NO</a:t>
            </a:r>
            <a:r>
              <a:rPr lang="en-US" baseline="-25000" dirty="0" smtClean="0">
                <a:sym typeface="Wingdings" pitchFamily="2" charset="2"/>
              </a:rPr>
              <a:t>2</a:t>
            </a:r>
          </a:p>
          <a:p>
            <a:pPr lvl="1"/>
            <a:r>
              <a:rPr lang="en-US" sz="2000" dirty="0" smtClean="0">
                <a:sym typeface="Wingdings" pitchFamily="2" charset="2"/>
              </a:rPr>
              <a:t>Balance the Carbon</a:t>
            </a:r>
          </a:p>
          <a:p>
            <a:r>
              <a:rPr lang="en-US" dirty="0" smtClean="0"/>
              <a:t>C</a:t>
            </a:r>
            <a:r>
              <a:rPr lang="en-US" baseline="-25000" dirty="0" smtClean="0"/>
              <a:t>2</a:t>
            </a:r>
            <a:r>
              <a:rPr lang="en-US" dirty="0" smtClean="0"/>
              <a:t>H</a:t>
            </a:r>
            <a:r>
              <a:rPr lang="en-US" baseline="-25000" dirty="0" smtClean="0"/>
              <a:t>5</a:t>
            </a:r>
            <a:r>
              <a:rPr lang="en-US" dirty="0" smtClean="0"/>
              <a:t>N + O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 2CO + H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 + NO</a:t>
            </a:r>
            <a:r>
              <a:rPr lang="en-US" baseline="-25000" dirty="0" smtClean="0">
                <a:sym typeface="Wingdings" pitchFamily="2" charset="2"/>
              </a:rPr>
              <a:t>2</a:t>
            </a:r>
          </a:p>
          <a:p>
            <a:pPr lvl="1"/>
            <a:r>
              <a:rPr lang="en-US" sz="2000" dirty="0" smtClean="0">
                <a:sym typeface="Wingdings" pitchFamily="2" charset="2"/>
              </a:rPr>
              <a:t>Flip the 2 and 5 for Hydrogen, then fix the Carbon</a:t>
            </a:r>
            <a:endParaRPr lang="en-US" sz="2000" dirty="0" smtClean="0"/>
          </a:p>
          <a:p>
            <a:r>
              <a:rPr lang="en-US" dirty="0" smtClean="0"/>
              <a:t>2C</a:t>
            </a:r>
            <a:r>
              <a:rPr lang="en-US" baseline="-25000" dirty="0" smtClean="0"/>
              <a:t>2</a:t>
            </a:r>
            <a:r>
              <a:rPr lang="en-US" dirty="0" smtClean="0"/>
              <a:t>H</a:t>
            </a:r>
            <a:r>
              <a:rPr lang="en-US" baseline="-25000" dirty="0" smtClean="0"/>
              <a:t>5</a:t>
            </a:r>
            <a:r>
              <a:rPr lang="en-US" dirty="0" smtClean="0"/>
              <a:t>N + O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 4CO + 5H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 + NO</a:t>
            </a:r>
            <a:r>
              <a:rPr lang="en-US" baseline="-25000" dirty="0" smtClean="0">
                <a:sym typeface="Wingdings" pitchFamily="2" charset="2"/>
              </a:rPr>
              <a:t>2</a:t>
            </a:r>
          </a:p>
          <a:p>
            <a:pPr lvl="1"/>
            <a:r>
              <a:rPr lang="en-US" sz="2000" dirty="0" smtClean="0">
                <a:sym typeface="Wingdings" pitchFamily="2" charset="2"/>
              </a:rPr>
              <a:t>Balance the Nitrogen </a:t>
            </a:r>
            <a:endParaRPr lang="en-US" sz="2000" dirty="0" smtClean="0"/>
          </a:p>
          <a:p>
            <a:r>
              <a:rPr lang="en-US" dirty="0" smtClean="0"/>
              <a:t>2C</a:t>
            </a:r>
            <a:r>
              <a:rPr lang="en-US" baseline="-25000" dirty="0" smtClean="0"/>
              <a:t>2</a:t>
            </a:r>
            <a:r>
              <a:rPr lang="en-US" dirty="0" smtClean="0"/>
              <a:t>H</a:t>
            </a:r>
            <a:r>
              <a:rPr lang="en-US" baseline="-25000" dirty="0" smtClean="0"/>
              <a:t>5</a:t>
            </a:r>
            <a:r>
              <a:rPr lang="en-US" dirty="0" smtClean="0"/>
              <a:t>N + O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 4CO + 5H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 + 2NO</a:t>
            </a:r>
            <a:r>
              <a:rPr lang="en-US" baseline="-25000" dirty="0" smtClean="0">
                <a:sym typeface="Wingdings" pitchFamily="2" charset="2"/>
              </a:rPr>
              <a:t>2</a:t>
            </a:r>
          </a:p>
          <a:p>
            <a:pPr lvl="1"/>
            <a:r>
              <a:rPr lang="en-US" sz="2000" dirty="0" smtClean="0"/>
              <a:t>Do Oxygen last.  Oxygen is even on the left and odd on the right, so double everything.</a:t>
            </a:r>
            <a:endParaRPr lang="en-US" dirty="0" smtClean="0"/>
          </a:p>
          <a:p>
            <a:r>
              <a:rPr lang="en-US" dirty="0" smtClean="0"/>
              <a:t>4C</a:t>
            </a:r>
            <a:r>
              <a:rPr lang="en-US" baseline="-25000" dirty="0" smtClean="0"/>
              <a:t>2</a:t>
            </a:r>
            <a:r>
              <a:rPr lang="en-US" dirty="0" smtClean="0"/>
              <a:t>H</a:t>
            </a:r>
            <a:r>
              <a:rPr lang="en-US" baseline="-25000" dirty="0" smtClean="0"/>
              <a:t>5</a:t>
            </a:r>
            <a:r>
              <a:rPr lang="en-US" dirty="0" smtClean="0"/>
              <a:t>N + 2O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 8CO + 10H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 + 4NO</a:t>
            </a:r>
            <a:r>
              <a:rPr lang="en-US" baseline="-25000" dirty="0" smtClean="0">
                <a:sym typeface="Wingdings" pitchFamily="2" charset="2"/>
              </a:rPr>
              <a:t>2</a:t>
            </a:r>
          </a:p>
          <a:p>
            <a:pPr lvl="1"/>
            <a:r>
              <a:rPr lang="en-US" sz="2000" dirty="0" smtClean="0">
                <a:sym typeface="Wingdings" pitchFamily="2" charset="2"/>
              </a:rPr>
              <a:t>Recount the number of Oxygen</a:t>
            </a:r>
            <a:endParaRPr lang="en-US" sz="2000" baseline="-25000" dirty="0" smtClean="0"/>
          </a:p>
          <a:p>
            <a:r>
              <a:rPr lang="en-US" dirty="0" smtClean="0"/>
              <a:t>4C</a:t>
            </a:r>
            <a:r>
              <a:rPr lang="en-US" baseline="-25000" dirty="0" smtClean="0"/>
              <a:t>2</a:t>
            </a:r>
            <a:r>
              <a:rPr lang="en-US" dirty="0" smtClean="0"/>
              <a:t>H</a:t>
            </a:r>
            <a:r>
              <a:rPr lang="en-US" baseline="-25000" dirty="0" smtClean="0"/>
              <a:t>5</a:t>
            </a:r>
            <a:r>
              <a:rPr lang="en-US" dirty="0" smtClean="0"/>
              <a:t>N + 13O</a:t>
            </a:r>
            <a:r>
              <a:rPr lang="en-US" baseline="-25000" dirty="0" smtClean="0"/>
              <a:t>2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 8CO + 10H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 + 4NO</a:t>
            </a:r>
            <a:r>
              <a:rPr lang="en-US" baseline="-25000" dirty="0" smtClean="0">
                <a:sym typeface="Wingdings" pitchFamily="2" charset="2"/>
              </a:rPr>
              <a:t>2</a:t>
            </a:r>
            <a:endParaRPr lang="en-US" baseline="-25000" dirty="0" smtClean="0"/>
          </a:p>
          <a:p>
            <a:endParaRPr lang="en-US" baseline="-25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Reaction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295400"/>
            <a:ext cx="9144000" cy="4830763"/>
          </a:xfrm>
        </p:spPr>
        <p:txBody>
          <a:bodyPr/>
          <a:lstStyle/>
          <a:p>
            <a:r>
              <a:rPr lang="en-US" dirty="0" smtClean="0"/>
              <a:t>Combustion – O</a:t>
            </a:r>
            <a:r>
              <a:rPr lang="en-US" baseline="-25000" dirty="0" smtClean="0"/>
              <a:t>2</a:t>
            </a:r>
            <a:r>
              <a:rPr lang="en-US" dirty="0" smtClean="0"/>
              <a:t> on the left, CO</a:t>
            </a:r>
            <a:r>
              <a:rPr lang="en-US" baseline="-25000" dirty="0" smtClean="0"/>
              <a:t>2</a:t>
            </a:r>
            <a:r>
              <a:rPr lang="en-US" dirty="0" smtClean="0"/>
              <a:t> &amp; H</a:t>
            </a:r>
            <a:r>
              <a:rPr lang="en-US" baseline="-25000" dirty="0" smtClean="0"/>
              <a:t>2</a:t>
            </a:r>
            <a:r>
              <a:rPr lang="en-US" dirty="0" smtClean="0"/>
              <a:t>O on the right.</a:t>
            </a:r>
          </a:p>
          <a:p>
            <a:r>
              <a:rPr lang="en-US" dirty="0" smtClean="0"/>
              <a:t>Synthesis – X + Y = XY</a:t>
            </a:r>
          </a:p>
          <a:p>
            <a:r>
              <a:rPr lang="en-US" dirty="0" smtClean="0"/>
              <a:t>Decomposition – XY = X + Y</a:t>
            </a:r>
          </a:p>
          <a:p>
            <a:r>
              <a:rPr lang="en-US" dirty="0" smtClean="0"/>
              <a:t>Single Replacement – AX + B = A + BX</a:t>
            </a:r>
          </a:p>
          <a:p>
            <a:r>
              <a:rPr lang="en-US" dirty="0" smtClean="0"/>
              <a:t>Double Replacement – AX + BY = AY + BX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Text Box 2"/>
          <p:cNvSpPr txBox="1">
            <a:spLocks noChangeArrowheads="1"/>
          </p:cNvSpPr>
          <p:nvPr/>
        </p:nvSpPr>
        <p:spPr bwMode="auto">
          <a:xfrm>
            <a:off x="0" y="1447800"/>
            <a:ext cx="9144000" cy="3560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400" b="1"/>
              <a:t>Chemical Reactions – The Basics</a:t>
            </a:r>
          </a:p>
          <a:p>
            <a:pPr>
              <a:spcBef>
                <a:spcPct val="50000"/>
              </a:spcBef>
            </a:pPr>
            <a:r>
              <a:rPr lang="en-US" sz="2400" b="1"/>
              <a:t>A chemical reaction is what occurs when elements combine into compounds, separate into elements, or rearrange from one compound into another.</a:t>
            </a:r>
          </a:p>
          <a:p>
            <a:pPr>
              <a:spcBef>
                <a:spcPct val="50000"/>
              </a:spcBef>
            </a:pPr>
            <a:endParaRPr lang="en-US" sz="2400" b="1"/>
          </a:p>
          <a:p>
            <a:pPr>
              <a:spcBef>
                <a:spcPct val="50000"/>
              </a:spcBef>
            </a:pPr>
            <a:r>
              <a:rPr lang="en-US" sz="2400" b="1"/>
              <a:t>Chemical reactions are represented by chemical equations. The reactants (starting chemicals) are shown the left and products (ending chemicals) are shown on the right.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7891" name="Picture 3" descr="reaction_intro_1_240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219200" y="152400"/>
            <a:ext cx="6629400" cy="6629400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Text Box 2"/>
          <p:cNvSpPr txBox="1">
            <a:spLocks noChangeArrowheads="1"/>
          </p:cNvSpPr>
          <p:nvPr/>
        </p:nvSpPr>
        <p:spPr bwMode="auto">
          <a:xfrm>
            <a:off x="0" y="1447800"/>
            <a:ext cx="9144000" cy="1192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b="1">
                <a:cs typeface="Arial" charset="0"/>
              </a:rPr>
              <a:t>Other Symbols</a:t>
            </a:r>
          </a:p>
          <a:p>
            <a:pPr algn="ctr">
              <a:spcBef>
                <a:spcPct val="50000"/>
              </a:spcBef>
            </a:pPr>
            <a:endParaRPr lang="en-US" b="1">
              <a:cs typeface="Arial" charset="0"/>
            </a:endParaRPr>
          </a:p>
          <a:p>
            <a:pPr algn="ctr">
              <a:spcBef>
                <a:spcPct val="50000"/>
              </a:spcBef>
            </a:pPr>
            <a:endParaRPr lang="en-US" b="1">
              <a:cs typeface="Arial" charset="0"/>
            </a:endParaRPr>
          </a:p>
        </p:txBody>
      </p:sp>
      <p:graphicFrame>
        <p:nvGraphicFramePr>
          <p:cNvPr id="45087" name="Group 31"/>
          <p:cNvGraphicFramePr>
            <a:graphicFrameLocks noGrp="1"/>
          </p:cNvGraphicFramePr>
          <p:nvPr/>
        </p:nvGraphicFramePr>
        <p:xfrm>
          <a:off x="1524000" y="2057400"/>
          <a:ext cx="6096000" cy="3383280"/>
        </p:xfrm>
        <a:graphic>
          <a:graphicData uri="http://schemas.openxmlformats.org/drawingml/2006/table">
            <a:tbl>
              <a:tblPr/>
              <a:tblGrid>
                <a:gridCol w="1600200"/>
                <a:gridCol w="4495800"/>
              </a:tblGrid>
              <a:tr h="609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sng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Symbol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sng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Meaning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09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(s)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Solid chemical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09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(l)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Liquid chemical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09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(g)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Gas chemical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(aq)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2"/>
                        </a:buClr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Chemical is dissolved in water (aquated)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Text Box 2"/>
          <p:cNvSpPr txBox="1">
            <a:spLocks noChangeArrowheads="1"/>
          </p:cNvSpPr>
          <p:nvPr/>
        </p:nvSpPr>
        <p:spPr bwMode="auto">
          <a:xfrm>
            <a:off x="152400" y="1447800"/>
            <a:ext cx="8991600" cy="3013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400" b="1"/>
              <a:t>Balancing a Chemical Equation</a:t>
            </a:r>
          </a:p>
          <a:p>
            <a:pPr algn="ctr">
              <a:spcBef>
                <a:spcPct val="50000"/>
              </a:spcBef>
            </a:pPr>
            <a:r>
              <a:rPr lang="en-US" sz="2400"/>
              <a:t>Basically a guess and check process.</a:t>
            </a:r>
          </a:p>
          <a:p>
            <a:pPr algn="ctr">
              <a:spcBef>
                <a:spcPct val="50000"/>
              </a:spcBef>
            </a:pPr>
            <a:endParaRPr lang="en-US" sz="2400"/>
          </a:p>
          <a:p>
            <a:pPr algn="ctr">
              <a:spcBef>
                <a:spcPct val="50000"/>
              </a:spcBef>
            </a:pPr>
            <a:r>
              <a:rPr lang="en-US" sz="2400" i="1"/>
              <a:t>The only thing you can change is the coefficient!</a:t>
            </a:r>
          </a:p>
          <a:p>
            <a:pPr>
              <a:spcBef>
                <a:spcPct val="50000"/>
              </a:spcBef>
            </a:pPr>
            <a:r>
              <a:rPr lang="en-US" sz="2400"/>
              <a:t>Coefficients are the numbers in front of a compound and get multiplied to everything in that compound.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Text Box 2"/>
          <p:cNvSpPr txBox="1">
            <a:spLocks noChangeArrowheads="1"/>
          </p:cNvSpPr>
          <p:nvPr/>
        </p:nvSpPr>
        <p:spPr bwMode="auto">
          <a:xfrm>
            <a:off x="-76200" y="381000"/>
            <a:ext cx="9144000" cy="2533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 algn="ctr">
              <a:spcBef>
                <a:spcPct val="50000"/>
              </a:spcBef>
            </a:pPr>
            <a:r>
              <a:rPr lang="en-US" sz="2800" b="1" dirty="0">
                <a:cs typeface="Arial" charset="0"/>
              </a:rPr>
              <a:t>Fe</a:t>
            </a:r>
            <a:r>
              <a:rPr lang="en-US" sz="2800" b="1" baseline="-25000" dirty="0">
                <a:cs typeface="Arial" charset="0"/>
              </a:rPr>
              <a:t>(s)</a:t>
            </a:r>
            <a:r>
              <a:rPr lang="en-US" sz="2800" b="1" dirty="0">
                <a:cs typeface="Arial" charset="0"/>
              </a:rPr>
              <a:t> + Cl</a:t>
            </a:r>
            <a:r>
              <a:rPr lang="en-US" sz="2800" b="1" baseline="-25000" dirty="0">
                <a:cs typeface="Arial" charset="0"/>
              </a:rPr>
              <a:t>2(g)</a:t>
            </a:r>
            <a:r>
              <a:rPr lang="en-US" sz="2800" b="1" dirty="0">
                <a:cs typeface="Arial" charset="0"/>
              </a:rPr>
              <a:t> → FeCl</a:t>
            </a:r>
            <a:r>
              <a:rPr lang="en-US" sz="2800" b="1" baseline="-25000" dirty="0">
                <a:cs typeface="Arial" charset="0"/>
              </a:rPr>
              <a:t>3(s)</a:t>
            </a:r>
          </a:p>
          <a:p>
            <a:pPr marL="342900" indent="-342900" algn="ctr">
              <a:spcBef>
                <a:spcPct val="50000"/>
              </a:spcBef>
            </a:pPr>
            <a:endParaRPr lang="en-US" b="1" dirty="0">
              <a:cs typeface="Arial" charset="0"/>
            </a:endParaRPr>
          </a:p>
          <a:p>
            <a:pPr marL="342900" indent="-342900" algn="ctr">
              <a:spcBef>
                <a:spcPct val="50000"/>
              </a:spcBef>
            </a:pPr>
            <a:r>
              <a:rPr lang="en-US" b="1" dirty="0">
                <a:cs typeface="Arial" charset="0"/>
              </a:rPr>
              <a:t>Step 1:  Add more Cl</a:t>
            </a:r>
            <a:r>
              <a:rPr lang="en-US" b="1" baseline="-25000" dirty="0">
                <a:cs typeface="Arial" charset="0"/>
              </a:rPr>
              <a:t>2</a:t>
            </a:r>
          </a:p>
          <a:p>
            <a:pPr marL="342900" indent="-342900" algn="ctr">
              <a:spcBef>
                <a:spcPct val="50000"/>
              </a:spcBef>
            </a:pPr>
            <a:endParaRPr lang="en-US" b="1" baseline="-25000" dirty="0">
              <a:cs typeface="Arial" charset="0"/>
            </a:endParaRPr>
          </a:p>
          <a:p>
            <a:pPr marL="342900" indent="-342900" algn="ctr">
              <a:spcBef>
                <a:spcPct val="50000"/>
              </a:spcBef>
            </a:pPr>
            <a:r>
              <a:rPr lang="en-US" sz="2400" b="1" dirty="0"/>
              <a:t>Fe(s) + 2Cl</a:t>
            </a:r>
            <a:r>
              <a:rPr lang="en-US" sz="2400" b="1" baseline="-25000" dirty="0"/>
              <a:t>2</a:t>
            </a:r>
            <a:r>
              <a:rPr lang="en-US" sz="2400" b="1" dirty="0"/>
              <a:t>(g) → FeCl</a:t>
            </a:r>
            <a:r>
              <a:rPr lang="en-US" sz="2400" b="1" baseline="-25000" dirty="0"/>
              <a:t>3</a:t>
            </a:r>
            <a:r>
              <a:rPr lang="en-US" sz="2400" b="1" dirty="0"/>
              <a:t>(s)</a:t>
            </a:r>
          </a:p>
          <a:p>
            <a:pPr marL="342900" indent="-342900" algn="ctr">
              <a:spcBef>
                <a:spcPct val="50000"/>
              </a:spcBef>
            </a:pPr>
            <a:endParaRPr lang="en-US" sz="2400" b="1" baseline="-25000" dirty="0">
              <a:cs typeface="Arial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362200" y="4419600"/>
            <a:ext cx="4572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pPr marL="342900" indent="-342900" algn="ctr">
              <a:spcBef>
                <a:spcPct val="50000"/>
              </a:spcBef>
            </a:pPr>
            <a:r>
              <a:rPr lang="en-US" b="1" dirty="0" smtClean="0">
                <a:cs typeface="Arial" charset="0"/>
              </a:rPr>
              <a:t>Step 3:  Add more Fe and Cl</a:t>
            </a:r>
            <a:r>
              <a:rPr lang="en-US" b="1" baseline="-25000" dirty="0" smtClean="0">
                <a:cs typeface="Arial" charset="0"/>
              </a:rPr>
              <a:t>2</a:t>
            </a:r>
          </a:p>
          <a:p>
            <a:pPr marL="342900" indent="-342900" algn="ctr">
              <a:spcBef>
                <a:spcPct val="50000"/>
              </a:spcBef>
            </a:pPr>
            <a:endParaRPr lang="en-US" b="1" baseline="-25000" dirty="0" smtClean="0">
              <a:cs typeface="Arial" charset="0"/>
            </a:endParaRPr>
          </a:p>
          <a:p>
            <a:pPr marL="342900" indent="-342900" algn="ctr">
              <a:spcBef>
                <a:spcPct val="50000"/>
              </a:spcBef>
            </a:pPr>
            <a:r>
              <a:rPr lang="en-US" sz="2400" b="1" dirty="0" smtClean="0"/>
              <a:t>2Fe(s) + 3Cl</a:t>
            </a:r>
            <a:r>
              <a:rPr lang="en-US" sz="2400" b="1" baseline="-25000" dirty="0" smtClean="0"/>
              <a:t>2</a:t>
            </a:r>
            <a:r>
              <a:rPr lang="en-US" sz="2400" b="1" dirty="0" smtClean="0"/>
              <a:t>(g) → 2FeCl</a:t>
            </a:r>
            <a:r>
              <a:rPr lang="en-US" sz="2400" b="1" baseline="-25000" dirty="0" smtClean="0"/>
              <a:t>3</a:t>
            </a:r>
            <a:r>
              <a:rPr lang="en-US" sz="2400" b="1" dirty="0" smtClean="0"/>
              <a:t>(s)</a:t>
            </a:r>
            <a:endParaRPr lang="en-US" sz="2400" b="1" dirty="0"/>
          </a:p>
        </p:txBody>
      </p:sp>
      <p:sp>
        <p:nvSpPr>
          <p:cNvPr id="4" name="Rectangle 3"/>
          <p:cNvSpPr/>
          <p:nvPr/>
        </p:nvSpPr>
        <p:spPr>
          <a:xfrm>
            <a:off x="2286000" y="2819400"/>
            <a:ext cx="4572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pPr marL="342900" indent="-342900" algn="ctr">
              <a:spcBef>
                <a:spcPct val="50000"/>
              </a:spcBef>
            </a:pPr>
            <a:r>
              <a:rPr lang="en-US" b="1" dirty="0" smtClean="0">
                <a:cs typeface="Arial" charset="0"/>
              </a:rPr>
              <a:t>Step 2:  Add more FeCl</a:t>
            </a:r>
            <a:r>
              <a:rPr lang="en-US" b="1" baseline="-25000" dirty="0" smtClean="0">
                <a:cs typeface="Arial" charset="0"/>
              </a:rPr>
              <a:t>3</a:t>
            </a:r>
          </a:p>
          <a:p>
            <a:pPr marL="342900" indent="-342900" algn="ctr">
              <a:spcBef>
                <a:spcPct val="50000"/>
              </a:spcBef>
            </a:pPr>
            <a:endParaRPr lang="en-US" b="1" baseline="-25000" dirty="0" smtClean="0">
              <a:cs typeface="Arial" charset="0"/>
            </a:endParaRPr>
          </a:p>
          <a:p>
            <a:pPr marL="342900" indent="-342900" algn="ctr">
              <a:spcBef>
                <a:spcPct val="50000"/>
              </a:spcBef>
            </a:pPr>
            <a:r>
              <a:rPr lang="en-US" sz="2400" b="1" dirty="0" smtClean="0"/>
              <a:t>Fe(s) + 2Cl</a:t>
            </a:r>
            <a:r>
              <a:rPr lang="en-US" sz="2400" b="1" baseline="-25000" dirty="0" smtClean="0"/>
              <a:t>2</a:t>
            </a:r>
            <a:r>
              <a:rPr lang="en-US" sz="2400" b="1" dirty="0" smtClean="0"/>
              <a:t>(g) → 2FeCl</a:t>
            </a:r>
            <a:r>
              <a:rPr lang="en-US" sz="2400" b="1" baseline="-25000" dirty="0" smtClean="0"/>
              <a:t>3</a:t>
            </a:r>
            <a:r>
              <a:rPr lang="en-US" sz="2400" b="1" dirty="0" smtClean="0"/>
              <a:t>(s)</a:t>
            </a:r>
            <a:endParaRPr lang="en-US" sz="2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Advanced Counting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5O</a:t>
            </a:r>
            <a:r>
              <a:rPr lang="en-US" baseline="-25000" dirty="0" smtClean="0"/>
              <a:t>2</a:t>
            </a:r>
            <a:r>
              <a:rPr lang="en-US" dirty="0" smtClean="0"/>
              <a:t> = 10 Oxygen</a:t>
            </a:r>
          </a:p>
          <a:p>
            <a:r>
              <a:rPr lang="en-US" dirty="0" smtClean="0"/>
              <a:t>NH</a:t>
            </a:r>
            <a:r>
              <a:rPr lang="en-US" baseline="-25000" dirty="0" smtClean="0"/>
              <a:t>4</a:t>
            </a:r>
            <a:r>
              <a:rPr lang="en-US" dirty="0" smtClean="0"/>
              <a:t> = 1 Nitrogen, 4 Hydrogen</a:t>
            </a:r>
          </a:p>
          <a:p>
            <a:r>
              <a:rPr lang="en-US" dirty="0" smtClean="0"/>
              <a:t>2NH</a:t>
            </a:r>
            <a:r>
              <a:rPr lang="en-US" baseline="-25000" dirty="0" smtClean="0"/>
              <a:t>4</a:t>
            </a:r>
            <a:r>
              <a:rPr lang="en-US" dirty="0" smtClean="0"/>
              <a:t> = 2 Nitrogen, 8 Hydrogen</a:t>
            </a:r>
          </a:p>
          <a:p>
            <a:r>
              <a:rPr lang="en-US" dirty="0" smtClean="0"/>
              <a:t>3(MnO</a:t>
            </a:r>
            <a:r>
              <a:rPr lang="en-US" baseline="-25000" dirty="0" smtClean="0"/>
              <a:t>4</a:t>
            </a:r>
            <a:r>
              <a:rPr lang="en-US" dirty="0" smtClean="0"/>
              <a:t>)</a:t>
            </a:r>
            <a:r>
              <a:rPr lang="en-US" baseline="-25000" dirty="0" smtClean="0"/>
              <a:t>2</a:t>
            </a:r>
            <a:r>
              <a:rPr lang="en-US" dirty="0" smtClean="0"/>
              <a:t> = 6 Manganese, 24 Oxygen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Flipping the Subscripts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</a:t>
            </a:r>
            <a:r>
              <a:rPr lang="en-US" baseline="-25000" dirty="0" smtClean="0"/>
              <a:t>5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 O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	Use the subscripts as the         2</a:t>
            </a:r>
            <a:r>
              <a:rPr lang="en-US" dirty="0" smtClean="0"/>
              <a:t>O</a:t>
            </a:r>
            <a:r>
              <a:rPr lang="en-US" baseline="-25000" dirty="0" smtClean="0"/>
              <a:t>5</a:t>
            </a:r>
            <a:r>
              <a:rPr lang="en-US" dirty="0" smtClean="0"/>
              <a:t> </a:t>
            </a:r>
            <a:r>
              <a:rPr lang="en-US" dirty="0" smtClean="0">
                <a:sym typeface="Wingdings" pitchFamily="2" charset="2"/>
              </a:rPr>
              <a:t> 5O</a:t>
            </a:r>
            <a:r>
              <a:rPr lang="en-US" baseline="-25000" dirty="0" smtClean="0">
                <a:sym typeface="Wingdings" pitchFamily="2" charset="2"/>
              </a:rPr>
              <a:t>2 </a:t>
            </a:r>
            <a:r>
              <a:rPr lang="en-US" dirty="0" smtClean="0">
                <a:sym typeface="Wingdings" pitchFamily="2" charset="2"/>
              </a:rPr>
              <a:t>	opposite one’s coefficient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Chunking Polyatomic 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838200"/>
            <a:ext cx="9144000" cy="6019800"/>
          </a:xfrm>
        </p:spPr>
        <p:txBody>
          <a:bodyPr/>
          <a:lstStyle/>
          <a:p>
            <a:pPr>
              <a:buNone/>
            </a:pPr>
            <a:r>
              <a:rPr lang="en-US" dirty="0" smtClean="0">
                <a:sym typeface="Wingdings" pitchFamily="2" charset="2"/>
              </a:rPr>
              <a:t>Hg(MnO</a:t>
            </a:r>
            <a:r>
              <a:rPr lang="en-US" baseline="-25000" dirty="0" smtClean="0">
                <a:sym typeface="Wingdings" pitchFamily="2" charset="2"/>
              </a:rPr>
              <a:t>4</a:t>
            </a:r>
            <a:r>
              <a:rPr lang="en-US" dirty="0" smtClean="0">
                <a:sym typeface="Wingdings" pitchFamily="2" charset="2"/>
              </a:rPr>
              <a:t>)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 + Al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(Cr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</a:t>
            </a:r>
            <a:r>
              <a:rPr lang="en-US" baseline="-25000" dirty="0" smtClean="0">
                <a:sym typeface="Wingdings" pitchFamily="2" charset="2"/>
              </a:rPr>
              <a:t>7</a:t>
            </a:r>
            <a:r>
              <a:rPr lang="en-US" dirty="0" smtClean="0">
                <a:sym typeface="Wingdings" pitchFamily="2" charset="2"/>
              </a:rPr>
              <a:t>)</a:t>
            </a:r>
            <a:r>
              <a:rPr lang="en-US" baseline="-25000" dirty="0" smtClean="0">
                <a:sym typeface="Wingdings" pitchFamily="2" charset="2"/>
              </a:rPr>
              <a:t>3</a:t>
            </a:r>
            <a:r>
              <a:rPr lang="en-US" dirty="0" smtClean="0">
                <a:sym typeface="Wingdings" pitchFamily="2" charset="2"/>
              </a:rPr>
              <a:t>  HgCr</a:t>
            </a:r>
            <a:r>
              <a:rPr lang="en-US" baseline="-25000" dirty="0" smtClean="0">
                <a:sym typeface="Wingdings" pitchFamily="2" charset="2"/>
              </a:rPr>
              <a:t>2</a:t>
            </a:r>
            <a:r>
              <a:rPr lang="en-US" dirty="0" smtClean="0">
                <a:sym typeface="Wingdings" pitchFamily="2" charset="2"/>
              </a:rPr>
              <a:t>O</a:t>
            </a:r>
            <a:r>
              <a:rPr lang="en-US" baseline="-25000" dirty="0" smtClean="0">
                <a:sym typeface="Wingdings" pitchFamily="2" charset="2"/>
              </a:rPr>
              <a:t>7</a:t>
            </a:r>
            <a:r>
              <a:rPr lang="en-US" dirty="0" smtClean="0">
                <a:sym typeface="Wingdings" pitchFamily="2" charset="2"/>
              </a:rPr>
              <a:t> + Al(MnO</a:t>
            </a:r>
            <a:r>
              <a:rPr lang="en-US" baseline="-25000" dirty="0" smtClean="0">
                <a:sym typeface="Wingdings" pitchFamily="2" charset="2"/>
              </a:rPr>
              <a:t>4</a:t>
            </a:r>
            <a:r>
              <a:rPr lang="en-US" dirty="0" smtClean="0">
                <a:sym typeface="Wingdings" pitchFamily="2" charset="2"/>
              </a:rPr>
              <a:t>)</a:t>
            </a:r>
            <a:r>
              <a:rPr lang="en-US" baseline="-25000" dirty="0" smtClean="0">
                <a:sym typeface="Wingdings" pitchFamily="2" charset="2"/>
              </a:rPr>
              <a:t>3</a:t>
            </a:r>
          </a:p>
          <a:p>
            <a:r>
              <a:rPr lang="en-US" sz="2800" dirty="0" smtClean="0">
                <a:sym typeface="Wingdings" pitchFamily="2" charset="2"/>
              </a:rPr>
              <a:t>Notice that there are the same polyatomic ions on both sides.  Instead of breaking them up, balance them together.</a:t>
            </a:r>
            <a:endParaRPr lang="en-US" sz="2800" baseline="-25000" dirty="0" smtClean="0">
              <a:sym typeface="Wingdings" pitchFamily="2" charset="2"/>
            </a:endParaRPr>
          </a:p>
          <a:p>
            <a:pPr>
              <a:buNone/>
            </a:pPr>
            <a:r>
              <a:rPr lang="en-US" sz="2800" dirty="0" smtClean="0">
                <a:sym typeface="Wingdings" pitchFamily="2" charset="2"/>
              </a:rPr>
              <a:t>3Hg(MnO</a:t>
            </a:r>
            <a:r>
              <a:rPr lang="en-US" sz="2800" baseline="-25000" dirty="0" smtClean="0">
                <a:sym typeface="Wingdings" pitchFamily="2" charset="2"/>
              </a:rPr>
              <a:t>4</a:t>
            </a:r>
            <a:r>
              <a:rPr lang="en-US" sz="2800" dirty="0" smtClean="0">
                <a:sym typeface="Wingdings" pitchFamily="2" charset="2"/>
              </a:rPr>
              <a:t>)</a:t>
            </a:r>
            <a:r>
              <a:rPr lang="en-US" sz="2800" baseline="-25000" dirty="0" smtClean="0">
                <a:sym typeface="Wingdings" pitchFamily="2" charset="2"/>
              </a:rPr>
              <a:t>2</a:t>
            </a:r>
            <a:r>
              <a:rPr lang="en-US" sz="2800" dirty="0" smtClean="0">
                <a:sym typeface="Wingdings" pitchFamily="2" charset="2"/>
              </a:rPr>
              <a:t> + Al</a:t>
            </a:r>
            <a:r>
              <a:rPr lang="en-US" sz="2800" baseline="-25000" dirty="0" smtClean="0">
                <a:sym typeface="Wingdings" pitchFamily="2" charset="2"/>
              </a:rPr>
              <a:t>2</a:t>
            </a:r>
            <a:r>
              <a:rPr lang="en-US" sz="2800" dirty="0" smtClean="0">
                <a:sym typeface="Wingdings" pitchFamily="2" charset="2"/>
              </a:rPr>
              <a:t>(Cr</a:t>
            </a:r>
            <a:r>
              <a:rPr lang="en-US" sz="2800" baseline="-25000" dirty="0" smtClean="0">
                <a:sym typeface="Wingdings" pitchFamily="2" charset="2"/>
              </a:rPr>
              <a:t>2</a:t>
            </a:r>
            <a:r>
              <a:rPr lang="en-US" sz="2800" dirty="0" smtClean="0">
                <a:sym typeface="Wingdings" pitchFamily="2" charset="2"/>
              </a:rPr>
              <a:t>O</a:t>
            </a:r>
            <a:r>
              <a:rPr lang="en-US" sz="2800" baseline="-25000" dirty="0" smtClean="0">
                <a:sym typeface="Wingdings" pitchFamily="2" charset="2"/>
              </a:rPr>
              <a:t>7</a:t>
            </a:r>
            <a:r>
              <a:rPr lang="en-US" sz="2800" dirty="0" smtClean="0">
                <a:sym typeface="Wingdings" pitchFamily="2" charset="2"/>
              </a:rPr>
              <a:t>)</a:t>
            </a:r>
            <a:r>
              <a:rPr lang="en-US" sz="2800" baseline="-25000" dirty="0" smtClean="0">
                <a:sym typeface="Wingdings" pitchFamily="2" charset="2"/>
              </a:rPr>
              <a:t>3</a:t>
            </a:r>
            <a:r>
              <a:rPr lang="en-US" sz="2800" dirty="0" smtClean="0">
                <a:sym typeface="Wingdings" pitchFamily="2" charset="2"/>
              </a:rPr>
              <a:t>  HgCr</a:t>
            </a:r>
            <a:r>
              <a:rPr lang="en-US" sz="2800" baseline="-25000" dirty="0" smtClean="0">
                <a:sym typeface="Wingdings" pitchFamily="2" charset="2"/>
              </a:rPr>
              <a:t>2</a:t>
            </a:r>
            <a:r>
              <a:rPr lang="en-US" sz="2800" dirty="0" smtClean="0">
                <a:sym typeface="Wingdings" pitchFamily="2" charset="2"/>
              </a:rPr>
              <a:t>O</a:t>
            </a:r>
            <a:r>
              <a:rPr lang="en-US" sz="2800" baseline="-25000" dirty="0" smtClean="0">
                <a:sym typeface="Wingdings" pitchFamily="2" charset="2"/>
              </a:rPr>
              <a:t>7</a:t>
            </a:r>
            <a:r>
              <a:rPr lang="en-US" sz="2800" dirty="0" smtClean="0">
                <a:sym typeface="Wingdings" pitchFamily="2" charset="2"/>
              </a:rPr>
              <a:t> + 2Al(MnO</a:t>
            </a:r>
            <a:r>
              <a:rPr lang="en-US" sz="2800" baseline="-25000" dirty="0" smtClean="0">
                <a:sym typeface="Wingdings" pitchFamily="2" charset="2"/>
              </a:rPr>
              <a:t>4</a:t>
            </a:r>
            <a:r>
              <a:rPr lang="en-US" sz="2800" dirty="0" smtClean="0">
                <a:sym typeface="Wingdings" pitchFamily="2" charset="2"/>
              </a:rPr>
              <a:t>)</a:t>
            </a:r>
            <a:r>
              <a:rPr lang="en-US" sz="2800" baseline="-25000" dirty="0" smtClean="0">
                <a:sym typeface="Wingdings" pitchFamily="2" charset="2"/>
              </a:rPr>
              <a:t>3</a:t>
            </a:r>
            <a:endParaRPr lang="en-US" baseline="-25000" dirty="0" smtClean="0">
              <a:sym typeface="Wingdings" pitchFamily="2" charset="2"/>
            </a:endParaRPr>
          </a:p>
          <a:p>
            <a:pPr>
              <a:buNone/>
            </a:pPr>
            <a:r>
              <a:rPr lang="en-US" dirty="0" smtClean="0">
                <a:sym typeface="Wingdings" pitchFamily="2" charset="2"/>
              </a:rPr>
              <a:t>Balanced MnO</a:t>
            </a:r>
            <a:r>
              <a:rPr lang="en-US" baseline="-25000" dirty="0" smtClean="0">
                <a:sym typeface="Wingdings" pitchFamily="2" charset="2"/>
              </a:rPr>
              <a:t>4</a:t>
            </a:r>
            <a:r>
              <a:rPr lang="en-US" dirty="0" smtClean="0">
                <a:sym typeface="Wingdings" pitchFamily="2" charset="2"/>
              </a:rPr>
              <a:t> by flipping the subscripts</a:t>
            </a:r>
          </a:p>
          <a:p>
            <a:pPr>
              <a:buNone/>
            </a:pPr>
            <a:r>
              <a:rPr lang="en-US" sz="2800" dirty="0" smtClean="0">
                <a:sym typeface="Wingdings" pitchFamily="2" charset="2"/>
              </a:rPr>
              <a:t>3Hg(MnO</a:t>
            </a:r>
            <a:r>
              <a:rPr lang="en-US" sz="2800" baseline="-25000" dirty="0" smtClean="0">
                <a:sym typeface="Wingdings" pitchFamily="2" charset="2"/>
              </a:rPr>
              <a:t>4</a:t>
            </a:r>
            <a:r>
              <a:rPr lang="en-US" sz="2800" dirty="0" smtClean="0">
                <a:sym typeface="Wingdings" pitchFamily="2" charset="2"/>
              </a:rPr>
              <a:t>)</a:t>
            </a:r>
            <a:r>
              <a:rPr lang="en-US" sz="2800" baseline="-25000" dirty="0" smtClean="0">
                <a:sym typeface="Wingdings" pitchFamily="2" charset="2"/>
              </a:rPr>
              <a:t>2</a:t>
            </a:r>
            <a:r>
              <a:rPr lang="en-US" sz="2800" dirty="0" smtClean="0">
                <a:sym typeface="Wingdings" pitchFamily="2" charset="2"/>
              </a:rPr>
              <a:t> + Al</a:t>
            </a:r>
            <a:r>
              <a:rPr lang="en-US" sz="2800" baseline="-25000" dirty="0" smtClean="0">
                <a:sym typeface="Wingdings" pitchFamily="2" charset="2"/>
              </a:rPr>
              <a:t>2</a:t>
            </a:r>
            <a:r>
              <a:rPr lang="en-US" sz="2800" dirty="0" smtClean="0">
                <a:sym typeface="Wingdings" pitchFamily="2" charset="2"/>
              </a:rPr>
              <a:t>(Cr</a:t>
            </a:r>
            <a:r>
              <a:rPr lang="en-US" sz="2800" baseline="-25000" dirty="0" smtClean="0">
                <a:sym typeface="Wingdings" pitchFamily="2" charset="2"/>
              </a:rPr>
              <a:t>2</a:t>
            </a:r>
            <a:r>
              <a:rPr lang="en-US" sz="2800" dirty="0" smtClean="0">
                <a:sym typeface="Wingdings" pitchFamily="2" charset="2"/>
              </a:rPr>
              <a:t>O</a:t>
            </a:r>
            <a:r>
              <a:rPr lang="en-US" sz="2800" baseline="-25000" dirty="0" smtClean="0">
                <a:sym typeface="Wingdings" pitchFamily="2" charset="2"/>
              </a:rPr>
              <a:t>7</a:t>
            </a:r>
            <a:r>
              <a:rPr lang="en-US" sz="2800" dirty="0" smtClean="0">
                <a:sym typeface="Wingdings" pitchFamily="2" charset="2"/>
              </a:rPr>
              <a:t>)</a:t>
            </a:r>
            <a:r>
              <a:rPr lang="en-US" sz="2800" baseline="-25000" dirty="0" smtClean="0">
                <a:sym typeface="Wingdings" pitchFamily="2" charset="2"/>
              </a:rPr>
              <a:t>3</a:t>
            </a:r>
            <a:r>
              <a:rPr lang="en-US" sz="2800" dirty="0" smtClean="0">
                <a:sym typeface="Wingdings" pitchFamily="2" charset="2"/>
              </a:rPr>
              <a:t>  3HgCr</a:t>
            </a:r>
            <a:r>
              <a:rPr lang="en-US" sz="2800" baseline="-25000" dirty="0" smtClean="0">
                <a:sym typeface="Wingdings" pitchFamily="2" charset="2"/>
              </a:rPr>
              <a:t>2</a:t>
            </a:r>
            <a:r>
              <a:rPr lang="en-US" sz="2800" dirty="0" smtClean="0">
                <a:sym typeface="Wingdings" pitchFamily="2" charset="2"/>
              </a:rPr>
              <a:t>O</a:t>
            </a:r>
            <a:r>
              <a:rPr lang="en-US" sz="2800" baseline="-25000" dirty="0" smtClean="0">
                <a:sym typeface="Wingdings" pitchFamily="2" charset="2"/>
              </a:rPr>
              <a:t>7</a:t>
            </a:r>
            <a:r>
              <a:rPr lang="en-US" sz="2800" dirty="0" smtClean="0">
                <a:sym typeface="Wingdings" pitchFamily="2" charset="2"/>
              </a:rPr>
              <a:t> + 2Al(MnO</a:t>
            </a:r>
            <a:r>
              <a:rPr lang="en-US" sz="2800" baseline="-25000" dirty="0" smtClean="0">
                <a:sym typeface="Wingdings" pitchFamily="2" charset="2"/>
              </a:rPr>
              <a:t>4</a:t>
            </a:r>
            <a:r>
              <a:rPr lang="en-US" sz="2800" dirty="0" smtClean="0">
                <a:sym typeface="Wingdings" pitchFamily="2" charset="2"/>
              </a:rPr>
              <a:t>)</a:t>
            </a:r>
            <a:r>
              <a:rPr lang="en-US" sz="2800" baseline="-25000" dirty="0" smtClean="0">
                <a:sym typeface="Wingdings" pitchFamily="2" charset="2"/>
              </a:rPr>
              <a:t>3</a:t>
            </a:r>
          </a:p>
          <a:p>
            <a:pPr>
              <a:buNone/>
            </a:pPr>
            <a:r>
              <a:rPr lang="en-US" sz="2400" dirty="0" smtClean="0">
                <a:sym typeface="Wingdings" pitchFamily="2" charset="2"/>
              </a:rPr>
              <a:t>Changing the number at the beginning increases the number of mercury, so by adding a 3 to the Mercury from the other side balances the whole thing.</a:t>
            </a:r>
            <a:endParaRPr lang="en-US" sz="2800" baseline="-25000" dirty="0" smtClean="0">
              <a:sym typeface="Wingdings" pitchFamily="2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ample presentation slides">
  <a:themeElements>
    <a:clrScheme name="Sample presentation slides 3">
      <a:dk1>
        <a:srgbClr val="152A83"/>
      </a:dk1>
      <a:lt1>
        <a:srgbClr val="FFFFFF"/>
      </a:lt1>
      <a:dk2>
        <a:srgbClr val="0066CC"/>
      </a:dk2>
      <a:lt2>
        <a:srgbClr val="9CD5F4"/>
      </a:lt2>
      <a:accent1>
        <a:srgbClr val="BE9932"/>
      </a:accent1>
      <a:accent2>
        <a:srgbClr val="2A99EC"/>
      </a:accent2>
      <a:accent3>
        <a:srgbClr val="AAB8E2"/>
      </a:accent3>
      <a:accent4>
        <a:srgbClr val="DADADA"/>
      </a:accent4>
      <a:accent5>
        <a:srgbClr val="DBCAAD"/>
      </a:accent5>
      <a:accent6>
        <a:srgbClr val="258AD6"/>
      </a:accent6>
      <a:hlink>
        <a:srgbClr val="70B040"/>
      </a:hlink>
      <a:folHlink>
        <a:srgbClr val="6B8ED3"/>
      </a:folHlink>
    </a:clrScheme>
    <a:fontScheme name="Sample presentation slides">
      <a:majorFont>
        <a:latin typeface="Verdana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ample presentation slides 1">
        <a:dk1>
          <a:srgbClr val="000066"/>
        </a:dk1>
        <a:lt1>
          <a:srgbClr val="FFFFFF"/>
        </a:lt1>
        <a:dk2>
          <a:srgbClr val="006699"/>
        </a:dk2>
        <a:lt2>
          <a:srgbClr val="EEE378"/>
        </a:lt2>
        <a:accent1>
          <a:srgbClr val="69C828"/>
        </a:accent1>
        <a:accent2>
          <a:srgbClr val="E68B30"/>
        </a:accent2>
        <a:accent3>
          <a:srgbClr val="AAB8CA"/>
        </a:accent3>
        <a:accent4>
          <a:srgbClr val="DADADA"/>
        </a:accent4>
        <a:accent5>
          <a:srgbClr val="B9E0AC"/>
        </a:accent5>
        <a:accent6>
          <a:srgbClr val="D07D2A"/>
        </a:accent6>
        <a:hlink>
          <a:srgbClr val="0FAAE1"/>
        </a:hlink>
        <a:folHlink>
          <a:srgbClr val="547FE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ample presentation slides 2">
        <a:dk1>
          <a:srgbClr val="0F4334"/>
        </a:dk1>
        <a:lt1>
          <a:srgbClr val="FFFFFF"/>
        </a:lt1>
        <a:dk2>
          <a:srgbClr val="43BD4C"/>
        </a:dk2>
        <a:lt2>
          <a:srgbClr val="F0F7BD"/>
        </a:lt2>
        <a:accent1>
          <a:srgbClr val="B2B838"/>
        </a:accent1>
        <a:accent2>
          <a:srgbClr val="E68B30"/>
        </a:accent2>
        <a:accent3>
          <a:srgbClr val="B0DBB2"/>
        </a:accent3>
        <a:accent4>
          <a:srgbClr val="DADADA"/>
        </a:accent4>
        <a:accent5>
          <a:srgbClr val="D5D8AE"/>
        </a:accent5>
        <a:accent6>
          <a:srgbClr val="D07D2A"/>
        </a:accent6>
        <a:hlink>
          <a:srgbClr val="3FB180"/>
        </a:hlink>
        <a:folHlink>
          <a:srgbClr val="3BA7E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ample presentation slides 3">
        <a:dk1>
          <a:srgbClr val="152A83"/>
        </a:dk1>
        <a:lt1>
          <a:srgbClr val="FFFFFF"/>
        </a:lt1>
        <a:dk2>
          <a:srgbClr val="0066CC"/>
        </a:dk2>
        <a:lt2>
          <a:srgbClr val="9CD5F4"/>
        </a:lt2>
        <a:accent1>
          <a:srgbClr val="BE9932"/>
        </a:accent1>
        <a:accent2>
          <a:srgbClr val="2A99EC"/>
        </a:accent2>
        <a:accent3>
          <a:srgbClr val="AAB8E2"/>
        </a:accent3>
        <a:accent4>
          <a:srgbClr val="DADADA"/>
        </a:accent4>
        <a:accent5>
          <a:srgbClr val="DBCAAD"/>
        </a:accent5>
        <a:accent6>
          <a:srgbClr val="258AD6"/>
        </a:accent6>
        <a:hlink>
          <a:srgbClr val="70B040"/>
        </a:hlink>
        <a:folHlink>
          <a:srgbClr val="6B8ED3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Sample presentation slides</Template>
  <TotalTime>824</TotalTime>
  <Words>517</Words>
  <Application>Microsoft Office PowerPoint</Application>
  <PresentationFormat>On-screen Show (4:3)</PresentationFormat>
  <Paragraphs>69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Sample presentation slides</vt:lpstr>
      <vt:lpstr>Sit where you can see me (the screen) (log into wikispaces now please)</vt:lpstr>
      <vt:lpstr>Slide 2</vt:lpstr>
      <vt:lpstr>Slide 3</vt:lpstr>
      <vt:lpstr>Slide 4</vt:lpstr>
      <vt:lpstr>Slide 5</vt:lpstr>
      <vt:lpstr>Slide 6</vt:lpstr>
      <vt:lpstr>Advanced Counting</vt:lpstr>
      <vt:lpstr>Flipping the Subscripts</vt:lpstr>
      <vt:lpstr>Chunking Polyatomic Ions</vt:lpstr>
      <vt:lpstr>Even Odd Double</vt:lpstr>
      <vt:lpstr>All tricks together</vt:lpstr>
      <vt:lpstr>Reaction Types</vt:lpstr>
    </vt:vector>
  </TitlesOfParts>
  <Manager/>
  <Company>Birdville ISD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Chemistry Chapter 10</dc:title>
  <dc:subject/>
  <dc:creator>Internal User</dc:creator>
  <cp:keywords/>
  <dc:description/>
  <cp:lastModifiedBy>Internal User</cp:lastModifiedBy>
  <cp:revision>74</cp:revision>
  <dcterms:created xsi:type="dcterms:W3CDTF">2006-12-14T21:14:19Z</dcterms:created>
  <dcterms:modified xsi:type="dcterms:W3CDTF">2012-01-18T16:14:42Z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TC011367951033</vt:lpwstr>
  </property>
</Properties>
</file>